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79" r:id="rId21"/>
    <p:sldId id="281" r:id="rId22"/>
    <p:sldId id="274" r:id="rId23"/>
    <p:sldId id="275" r:id="rId24"/>
    <p:sldId id="276" r:id="rId25"/>
    <p:sldId id="277" r:id="rId26"/>
    <p:sldId id="278" r:id="rId27"/>
  </p:sldIdLst>
  <p:sldSz cx="12192000" cy="6858000"/>
  <p:notesSz cx="6858000" cy="9144000"/>
  <p:embeddedFontLst>
    <p:embeddedFont>
      <p:font typeface="Rounded Mplus 1c" panose="020B0502020203020207" pitchFamily="34" charset="-128"/>
      <p:regular r:id="rId29"/>
    </p:embeddedFont>
    <p:embeddedFont>
      <p:font typeface="Malgun Gothic" panose="020B0503020000020004" pitchFamily="50" charset="-127"/>
      <p:regular r:id="rId30"/>
      <p:bold r:id="rId31"/>
    </p:embeddedFont>
    <p:embeddedFont>
      <p:font typeface="나눔스퀘어 ExtraBold" panose="020B0600000101010101" pitchFamily="50" charset="-127"/>
      <p:bold r:id="rId32"/>
    </p:embeddedFont>
    <p:embeddedFont>
      <p:font typeface="M PLUS 1" panose="020B0600000101010101" charset="-128"/>
      <p:regular r:id="rId33"/>
      <p:bold r:id="rId34"/>
    </p:embeddedFont>
    <p:embeddedFont>
      <p:font typeface="나눔스퀘어" panose="020B0600000101010101" pitchFamily="50" charset="-12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lqTZq4NuywL9FUfQxkzxEo5ef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9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55F908-77A6-4977-8CBD-17C3242C2888}">
  <a:tblStyle styleId="{1A55F908-77A6-4977-8CBD-17C3242C2888}" styleName="Table_0">
    <a:wholeTbl>
      <a:tcTxStyle b="off" i="off">
        <a:font>
          <a:latin typeface="Rounded Mplus 1c"/>
          <a:ea typeface="Rounded Mplus 1c"/>
          <a:cs typeface="Rounded Mplus 1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F5F7"/>
          </a:solidFill>
        </a:fill>
      </a:tcStyle>
    </a:wholeTbl>
    <a:band1H>
      <a:tcTxStyle b="off" i="off"/>
      <a:tcStyle>
        <a:tcBdr/>
        <a:fill>
          <a:solidFill>
            <a:srgbClr val="E5E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5E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Rounded Mplus 1c"/>
          <a:ea typeface="Rounded Mplus 1c"/>
          <a:cs typeface="Rounded Mplus 1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2D96502-6952-4AB3-979C-5F652B6864AD}" styleName="Table_1">
    <a:wholeTbl>
      <a:tcTxStyle b="off" i="off">
        <a:font>
          <a:latin typeface="Rounded Mplus 1c"/>
          <a:ea typeface="Rounded Mplus 1c"/>
          <a:cs typeface="Rounded Mplus 1c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225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741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6387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 PLUS 1"/>
              <a:buNone/>
              <a:defRPr sz="4400" b="1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 PLUS 1"/>
                <a:ea typeface="M PLUS 1"/>
                <a:cs typeface="M PLUS 1"/>
                <a:sym typeface="M PLUS 1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"/>
          <p:cNvPicPr preferRelativeResize="0"/>
          <p:nvPr/>
        </p:nvPicPr>
        <p:blipFill rotWithShape="1">
          <a:blip r:embed="rId3">
            <a:alphaModFix/>
          </a:blip>
          <a:srcRect r="-30"/>
          <a:stretch/>
        </p:blipFill>
        <p:spPr>
          <a:xfrm>
            <a:off x="0" y="-21265"/>
            <a:ext cx="12195544" cy="68898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>
            <a:off x="-3544" y="-21265"/>
            <a:ext cx="12195544" cy="6889898"/>
          </a:xfrm>
          <a:prstGeom prst="rect">
            <a:avLst/>
          </a:prstGeom>
          <a:solidFill>
            <a:schemeClr val="lt1">
              <a:alpha val="9058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1505493" y="2501197"/>
            <a:ext cx="266611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sz="6600" b="1" i="0" u="none" strike="noStrike" cap="none" dirty="0">
                <a:solidFill>
                  <a:srgbClr val="FF8227"/>
                </a:solidFill>
                <a:latin typeface="+mj-ea"/>
                <a:ea typeface="+mj-ea"/>
                <a:cs typeface="M PLUS 1"/>
                <a:sym typeface="M PLUS 1"/>
              </a:rPr>
              <a:t>TEAM:</a:t>
            </a:r>
            <a:endParaRPr sz="1400" b="1" i="0" u="none" strike="noStrike" cap="none" dirty="0">
              <a:solidFill>
                <a:srgbClr val="000000"/>
              </a:solidFill>
              <a:latin typeface="+mj-ea"/>
              <a:ea typeface="+mj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 i="0" u="none" strike="noStrike" cap="none" dirty="0">
              <a:solidFill>
                <a:srgbClr val="FF8227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30" name="Google Shape;30;p1"/>
          <p:cNvGrpSpPr/>
          <p:nvPr/>
        </p:nvGrpSpPr>
        <p:grpSpPr>
          <a:xfrm>
            <a:off x="5850405" y="3915616"/>
            <a:ext cx="4648613" cy="369332"/>
            <a:chOff x="4778386" y="3793692"/>
            <a:chExt cx="4648613" cy="369332"/>
          </a:xfrm>
        </p:grpSpPr>
        <p:sp>
          <p:nvSpPr>
            <p:cNvPr id="31" name="Google Shape;31;p1"/>
            <p:cNvSpPr txBox="1"/>
            <p:nvPr/>
          </p:nvSpPr>
          <p:spPr>
            <a:xfrm>
              <a:off x="4778386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김한아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2" name="Google Shape;32;p1"/>
            <p:cNvSpPr txBox="1"/>
            <p:nvPr/>
          </p:nvSpPr>
          <p:spPr>
            <a:xfrm>
              <a:off x="6023124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박기태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3" name="Google Shape;33;p1"/>
            <p:cNvSpPr txBox="1"/>
            <p:nvPr/>
          </p:nvSpPr>
          <p:spPr>
            <a:xfrm>
              <a:off x="8512599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최광진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4" name="Google Shape;34;p1"/>
            <p:cNvSpPr txBox="1"/>
            <p:nvPr/>
          </p:nvSpPr>
          <p:spPr>
            <a:xfrm>
              <a:off x="7267862" y="3793692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rPr>
                <a:t>정도현</a:t>
              </a:r>
              <a:endParaRPr sz="1800" b="0" i="0" u="none" strike="noStrike" cap="none" dirty="0">
                <a:solidFill>
                  <a:srgbClr val="3A3838"/>
                </a:solidFill>
                <a:latin typeface="+mn-ea"/>
                <a:ea typeface="+mn-ea"/>
                <a:sym typeface="Arial"/>
              </a:endParaRPr>
            </a:p>
          </p:txBody>
        </p:sp>
      </p:grpSp>
      <p:sp>
        <p:nvSpPr>
          <p:cNvPr id="35" name="Google Shape;35;p1"/>
          <p:cNvSpPr txBox="1"/>
          <p:nvPr/>
        </p:nvSpPr>
        <p:spPr>
          <a:xfrm>
            <a:off x="4270159" y="2836685"/>
            <a:ext cx="64697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쇼핑몰 웹사이트 구현 프로젝트</a:t>
            </a:r>
            <a:endParaRPr sz="3600" b="1" i="0" u="none" strike="noStrike" cap="none" dirty="0">
              <a:solidFill>
                <a:schemeClr val="dk1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pic>
        <p:nvPicPr>
          <p:cNvPr id="36" name="Google Shape;3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6596" y="6573549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6451" y="3563026"/>
            <a:ext cx="2404197" cy="80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/>
        </p:nvSpPr>
        <p:spPr>
          <a:xfrm>
            <a:off x="5622152" y="2062611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2892239" y="2979100"/>
            <a:ext cx="640752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 수행 결과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30855" y="4863569"/>
            <a:ext cx="9530291" cy="1279367"/>
            <a:chOff x="1419799" y="4863569"/>
            <a:chExt cx="9530291" cy="1279367"/>
          </a:xfrm>
        </p:grpSpPr>
        <p:sp>
          <p:nvSpPr>
            <p:cNvPr id="166" name="Google Shape;166;p10"/>
            <p:cNvSpPr txBox="1"/>
            <p:nvPr/>
          </p:nvSpPr>
          <p:spPr>
            <a:xfrm>
              <a:off x="3836728" y="5435090"/>
              <a:ext cx="1908265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팀 구성 및 역할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67" name="Google Shape;167;p10"/>
            <p:cNvSpPr txBox="1"/>
            <p:nvPr/>
          </p:nvSpPr>
          <p:spPr>
            <a:xfrm>
              <a:off x="6362224" y="5435090"/>
              <a:ext cx="2077828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절차 및 방법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68" name="Google Shape;168;p10"/>
            <p:cNvSpPr txBox="1"/>
            <p:nvPr/>
          </p:nvSpPr>
          <p:spPr>
            <a:xfrm>
              <a:off x="9072742" y="5435090"/>
              <a:ext cx="18773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169" name="Google Shape;169;p10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170" name="Google Shape;170;p10"/>
              <p:cNvSpPr txBox="1"/>
              <p:nvPr/>
            </p:nvSpPr>
            <p:spPr>
              <a:xfrm>
                <a:off x="4846636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02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71" name="Google Shape;171;p10"/>
              <p:cNvSpPr txBox="1"/>
              <p:nvPr/>
            </p:nvSpPr>
            <p:spPr>
              <a:xfrm>
                <a:off x="7456913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72" name="Google Shape;172;p10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73" name="Google Shape;173;p10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174" name="Google Shape;174;p10"/>
            <p:cNvSpPr txBox="1"/>
            <p:nvPr/>
          </p:nvSpPr>
          <p:spPr>
            <a:xfrm>
              <a:off x="1419799" y="5429331"/>
              <a:ext cx="152157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0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10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8" name="Google Shape;17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44965" y="188511"/>
            <a:ext cx="5699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854928" y="152829"/>
            <a:ext cx="310193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868375" y="575998"/>
            <a:ext cx="489632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① 메인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메인페이지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슬라이드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페이지 연결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13" y="1445552"/>
            <a:ext cx="10139130" cy="4912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/>
        </p:nvSpPr>
        <p:spPr>
          <a:xfrm>
            <a:off x="144966" y="188511"/>
            <a:ext cx="53836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854928" y="152829"/>
            <a:ext cx="29356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868375" y="575998"/>
            <a:ext cx="522762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② </a:t>
            </a: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상품리스트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카테고리별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상품 조회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83" y="1868660"/>
            <a:ext cx="6729241" cy="36803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30114" y="2641279"/>
            <a:ext cx="42211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카테고리와 카테고리아이템 </a:t>
            </a:r>
            <a:r>
              <a:rPr lang="ko-KR" altLang="en-US" dirty="0" err="1"/>
              <a:t>엔티티를</a:t>
            </a:r>
            <a:r>
              <a:rPr lang="ko-KR" altLang="en-US" dirty="0"/>
              <a:t> 만들어서 </a:t>
            </a:r>
          </a:p>
          <a:p>
            <a:r>
              <a:rPr lang="en-US" altLang="ko-KR" dirty="0"/>
              <a:t>1:N </a:t>
            </a:r>
            <a:r>
              <a:rPr lang="ko-KR" altLang="en-US" dirty="0"/>
              <a:t>관계를 만들고 카테고리아이템이 카테고리를 참조하도록 만들었다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카테고리에 마우스를 올리면 </a:t>
            </a:r>
            <a:r>
              <a:rPr lang="en-US" altLang="ko-KR" dirty="0"/>
              <a:t>ajax</a:t>
            </a:r>
            <a:r>
              <a:rPr lang="ko-KR" altLang="en-US" dirty="0"/>
              <a:t>를 통해 카테고리 리스트를 불러오고 </a:t>
            </a:r>
          </a:p>
          <a:p>
            <a:r>
              <a:rPr lang="ko-KR" altLang="en-US" dirty="0"/>
              <a:t>카테고리 리스트를 </a:t>
            </a:r>
            <a:r>
              <a:rPr lang="ko-KR" altLang="en-US" dirty="0" err="1"/>
              <a:t>클릭시</a:t>
            </a:r>
            <a:r>
              <a:rPr lang="ko-KR" altLang="en-US" dirty="0"/>
              <a:t> 카테고리 번호를 읽어 </a:t>
            </a:r>
            <a:r>
              <a:rPr lang="en-US" altLang="ko-KR" dirty="0"/>
              <a:t>DB</a:t>
            </a:r>
            <a:r>
              <a:rPr lang="ko-KR" altLang="en-US" dirty="0"/>
              <a:t>에서 해당 카테고리 번호를 참조하는 </a:t>
            </a:r>
          </a:p>
          <a:p>
            <a:r>
              <a:rPr lang="ko-KR" altLang="en-US" dirty="0"/>
              <a:t>아이템들을 가져온다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 smtClean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/>
        </p:nvSpPr>
        <p:spPr>
          <a:xfrm>
            <a:off x="144965" y="188511"/>
            <a:ext cx="5518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854928" y="152829"/>
            <a:ext cx="29356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868375" y="575998"/>
            <a:ext cx="40860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③ 상세페이지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데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이터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연결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75" y="1992307"/>
            <a:ext cx="6424631" cy="3154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1331" y="3532639"/>
            <a:ext cx="3929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리스트 페이지에서 상품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상품번호를</a:t>
            </a:r>
            <a:r>
              <a:rPr lang="ko-KR" altLang="en-US" dirty="0"/>
              <a:t> 컨트롤러를 통해 넘기고 서비스프로세서에서 </a:t>
            </a:r>
          </a:p>
          <a:p>
            <a:r>
              <a:rPr lang="ko-KR" altLang="en-US" dirty="0" err="1"/>
              <a:t>해당번호를이용해</a:t>
            </a:r>
            <a:r>
              <a:rPr lang="ko-KR" altLang="en-US" dirty="0"/>
              <a:t> 상품정보를 가져온다</a:t>
            </a:r>
            <a:r>
              <a:rPr lang="en-US" altLang="ko-KR" dirty="0"/>
              <a:t>. 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 smtClean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1331" y="2289590"/>
            <a:ext cx="4221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리스트 페이지에서 상품을 </a:t>
            </a:r>
            <a:r>
              <a:rPr lang="ko-KR" altLang="en-US" dirty="0" err="1"/>
              <a:t>클릭할때</a:t>
            </a:r>
            <a:r>
              <a:rPr lang="ko-KR" altLang="en-US" dirty="0"/>
              <a:t> </a:t>
            </a:r>
          </a:p>
          <a:p>
            <a:r>
              <a:rPr lang="ko-KR" altLang="en-US" dirty="0" err="1"/>
              <a:t>그상품의</a:t>
            </a:r>
            <a:r>
              <a:rPr lang="ko-KR" altLang="en-US" dirty="0"/>
              <a:t> 번호를 받아 </a:t>
            </a:r>
            <a:r>
              <a:rPr lang="en-US" altLang="ko-KR" dirty="0"/>
              <a:t>DB</a:t>
            </a:r>
            <a:r>
              <a:rPr lang="ko-KR" altLang="en-US" dirty="0"/>
              <a:t>에서 찾아 상세 페이지에 </a:t>
            </a:r>
            <a:r>
              <a:rPr lang="ko-KR" altLang="en-US" dirty="0" err="1"/>
              <a:t>그상품의</a:t>
            </a:r>
            <a:r>
              <a:rPr lang="ko-KR" altLang="en-US" dirty="0"/>
              <a:t> 정보를 출력하도록 연결하였다</a:t>
            </a:r>
            <a:r>
              <a:rPr lang="en-US" altLang="ko-KR" dirty="0" smtClean="0"/>
              <a:t>.</a:t>
            </a:r>
            <a:endParaRPr lang="ko-KR" altLang="en-US" dirty="0" smtClean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n-lt"/>
                <a:ea typeface="+mn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n-lt"/>
              <a:ea typeface="+mn-ea"/>
              <a:cs typeface="M PLUS 1"/>
              <a:sym typeface="M PLUS 1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854928" y="152829"/>
            <a:ext cx="27640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n-lt"/>
                <a:ea typeface="+mn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n-lt"/>
              <a:ea typeface="+mn-ea"/>
              <a:cs typeface="M PLUS 1"/>
              <a:sym typeface="M PLUS 1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868375" y="575998"/>
            <a:ext cx="413299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④ 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장바구니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장바구니 리스트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16" name="Google Shape;21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308" y="1099323"/>
            <a:ext cx="8248409" cy="5059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854928" y="152829"/>
            <a:ext cx="27640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868375" y="575998"/>
            <a:ext cx="522762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⑤ 구매하기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주문서 작성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배송지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추가 및 조회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26" name="Google Shape;22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7" y="1256795"/>
            <a:ext cx="10785041" cy="48622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/>
        </p:nvSpPr>
        <p:spPr>
          <a:xfrm>
            <a:off x="144965" y="188511"/>
            <a:ext cx="7099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34" name="Google Shape;234;p16"/>
          <p:cNvSpPr txBox="1"/>
          <p:nvPr/>
        </p:nvSpPr>
        <p:spPr>
          <a:xfrm>
            <a:off x="854927" y="152829"/>
            <a:ext cx="270291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868375" y="575998"/>
            <a:ext cx="585842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⑥ 게시판(자주하는 질문)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페이징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슬라이드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division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300068" y="2844224"/>
            <a:ext cx="38086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카테고리 </a:t>
            </a:r>
            <a:r>
              <a:rPr lang="ko-KR" altLang="en-US" dirty="0" err="1" smtClean="0">
                <a:latin typeface="+mn-ea"/>
                <a:ea typeface="+mn-ea"/>
              </a:rPr>
              <a:t>선택시</a:t>
            </a:r>
            <a:r>
              <a:rPr lang="ko-KR" altLang="en-US" dirty="0" smtClean="0">
                <a:latin typeface="+mn-ea"/>
                <a:ea typeface="+mn-ea"/>
              </a:rPr>
              <a:t> 타겟 설정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리스트 조회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n-ea"/>
                <a:ea typeface="+mn-ea"/>
              </a:rPr>
              <a:t>페이징</a:t>
            </a:r>
            <a:r>
              <a:rPr lang="ko-KR" altLang="en-US" dirty="0" smtClean="0">
                <a:latin typeface="+mn-ea"/>
                <a:ea typeface="+mn-ea"/>
              </a:rPr>
              <a:t> 기능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질문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답변 슬라이드다운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다른 질문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슬라이드토글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67" y="4482401"/>
            <a:ext cx="5526945" cy="1773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67" y="1301562"/>
            <a:ext cx="5551008" cy="3067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/>
        </p:nvSpPr>
        <p:spPr>
          <a:xfrm>
            <a:off x="144965" y="188511"/>
            <a:ext cx="59450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854928" y="152829"/>
            <a:ext cx="293567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868375" y="575998"/>
            <a:ext cx="69875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⑦ 게시판(1대1 문의)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글 작성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리스트 조회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로그인 시 접근 가능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32" y="2047682"/>
            <a:ext cx="4277322" cy="1381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970" y="1714971"/>
            <a:ext cx="4072506" cy="4620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1632" y="4255694"/>
            <a:ext cx="4142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대</a:t>
            </a:r>
            <a:r>
              <a:rPr lang="en-US" altLang="ko-KR" dirty="0" smtClean="0">
                <a:latin typeface="+mn-ea"/>
                <a:ea typeface="+mn-ea"/>
              </a:rPr>
              <a:t>1 </a:t>
            </a:r>
            <a:r>
              <a:rPr lang="ko-KR" altLang="en-US" dirty="0" smtClean="0">
                <a:latin typeface="+mn-ea"/>
                <a:ea typeface="+mn-ea"/>
              </a:rPr>
              <a:t>게시판 </a:t>
            </a:r>
            <a:r>
              <a:rPr lang="ko-KR" altLang="en-US" dirty="0" err="1" smtClean="0">
                <a:latin typeface="+mn-ea"/>
                <a:ea typeface="+mn-ea"/>
              </a:rPr>
              <a:t>접근시</a:t>
            </a:r>
            <a:r>
              <a:rPr lang="ko-KR" altLang="en-US" dirty="0" smtClean="0">
                <a:latin typeface="+mn-ea"/>
                <a:ea typeface="+mn-ea"/>
              </a:rPr>
              <a:t> 로그인 요청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확인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로그인 </a:t>
            </a:r>
            <a:r>
              <a:rPr lang="ko-KR" altLang="en-US" dirty="0" err="1" smtClean="0">
                <a:latin typeface="+mn-ea"/>
                <a:ea typeface="+mn-ea"/>
              </a:rPr>
              <a:t>창으로이동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취소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기존 페이지 유지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제목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내용 작성 후 등록 버튼 누르면 아래 기존 문의 내역 업데이트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609696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⑧ 상품등록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어드민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페이지에서 등록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조회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31" y="1160733"/>
            <a:ext cx="9909146" cy="5120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7462" y="1778924"/>
            <a:ext cx="4004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상품 수정은 </a:t>
            </a:r>
            <a:r>
              <a:rPr lang="en-US" altLang="ko-KR" dirty="0">
                <a:latin typeface="+mn-ea"/>
                <a:ea typeface="+mn-ea"/>
              </a:rPr>
              <a:t>form</a:t>
            </a:r>
            <a:r>
              <a:rPr lang="ko-KR" altLang="en-US" dirty="0">
                <a:latin typeface="+mn-ea"/>
                <a:ea typeface="+mn-ea"/>
              </a:rPr>
              <a:t>태그에서 </a:t>
            </a:r>
            <a:r>
              <a:rPr lang="en-US" altLang="ko-KR" dirty="0">
                <a:latin typeface="+mn-ea"/>
                <a:ea typeface="+mn-ea"/>
              </a:rPr>
              <a:t>method patch</a:t>
            </a:r>
            <a:r>
              <a:rPr lang="ko-KR" altLang="en-US" dirty="0">
                <a:latin typeface="+mn-ea"/>
                <a:ea typeface="+mn-ea"/>
              </a:rPr>
              <a:t>를 이용해서 수정하였다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상품 삭제는 </a:t>
            </a:r>
            <a:r>
              <a:rPr lang="en-US" altLang="ko-KR" dirty="0">
                <a:latin typeface="+mn-ea"/>
                <a:ea typeface="+mn-ea"/>
              </a:rPr>
              <a:t>delete</a:t>
            </a:r>
            <a:r>
              <a:rPr lang="ko-KR" altLang="en-US" dirty="0">
                <a:latin typeface="+mn-ea"/>
                <a:ea typeface="+mn-ea"/>
              </a:rPr>
              <a:t>매핑을 이용하여 삭제하였다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 smtClean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49725" y="5542060"/>
            <a:ext cx="954157" cy="278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32129" y="5583112"/>
            <a:ext cx="14153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latin typeface="+mn-ea"/>
                <a:ea typeface="+mn-ea"/>
              </a:rPr>
              <a:t>S</a:t>
            </a:r>
            <a:r>
              <a:rPr lang="en-US" altLang="ko-KR" sz="1050" dirty="0" err="1" smtClean="0">
                <a:latin typeface="+mn-ea"/>
                <a:ea typeface="+mn-ea"/>
              </a:rPr>
              <a:t>ummernote</a:t>
            </a:r>
            <a:endParaRPr lang="ko-KR" altLang="en-US" sz="1050" dirty="0" smtClean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609696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600"/>
            </a:pP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⑧ </a:t>
            </a:r>
            <a:r>
              <a:rPr lang="ko-KR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상품</a:t>
            </a:r>
            <a:r>
              <a:rPr lang="ko-KR" altLang="en-US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수정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: </a:t>
            </a:r>
            <a:r>
              <a:rPr lang="ko-KR" altLang="en-US" sz="16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어드민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페이지에서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수정</a:t>
            </a:r>
            <a:r>
              <a:rPr lang="en-US" altLang="ko-KR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삭제</a:t>
            </a:r>
            <a:endParaRPr lang="ko-KR" altLang="en-US" sz="1600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516874" y="2337099"/>
            <a:ext cx="4004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상품 수정은 </a:t>
            </a:r>
            <a:r>
              <a:rPr lang="en-US" altLang="ko-KR" dirty="0">
                <a:latin typeface="+mn-ea"/>
                <a:ea typeface="+mn-ea"/>
              </a:rPr>
              <a:t>form</a:t>
            </a:r>
            <a:r>
              <a:rPr lang="ko-KR" altLang="en-US" dirty="0">
                <a:latin typeface="+mn-ea"/>
                <a:ea typeface="+mn-ea"/>
              </a:rPr>
              <a:t>태그에서 </a:t>
            </a:r>
            <a:r>
              <a:rPr lang="en-US" altLang="ko-KR" dirty="0">
                <a:latin typeface="+mn-ea"/>
                <a:ea typeface="+mn-ea"/>
              </a:rPr>
              <a:t>method patch</a:t>
            </a:r>
            <a:r>
              <a:rPr lang="ko-KR" altLang="en-US" dirty="0">
                <a:latin typeface="+mn-ea"/>
                <a:ea typeface="+mn-ea"/>
              </a:rPr>
              <a:t>를 이용해서 수정하였다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상품 삭제는 </a:t>
            </a:r>
            <a:r>
              <a:rPr lang="en-US" altLang="ko-KR" dirty="0">
                <a:latin typeface="+mn-ea"/>
                <a:ea typeface="+mn-ea"/>
              </a:rPr>
              <a:t>delete</a:t>
            </a:r>
            <a:r>
              <a:rPr lang="ko-KR" altLang="en-US" dirty="0">
                <a:latin typeface="+mn-ea"/>
                <a:ea typeface="+mn-ea"/>
              </a:rPr>
              <a:t>매핑을 이용하여 삭제하였다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 smtClean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46" y="1583901"/>
            <a:ext cx="2699765" cy="46499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054" y="1583901"/>
            <a:ext cx="3284568" cy="24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/>
          <p:nvPr/>
        </p:nvSpPr>
        <p:spPr>
          <a:xfrm>
            <a:off x="0" y="0"/>
            <a:ext cx="3091992" cy="6858000"/>
          </a:xfrm>
          <a:prstGeom prst="rect">
            <a:avLst/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374611" y="2179735"/>
            <a:ext cx="230793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M PLUS 1"/>
                <a:sym typeface="M PLUS 1"/>
              </a:rPr>
              <a:t>CONTENTS</a:t>
            </a:r>
            <a:endParaRPr sz="3200" b="1" i="0" u="none" strike="noStrike" cap="none" dirty="0">
              <a:solidFill>
                <a:schemeClr val="lt1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9478889" y="2063700"/>
            <a:ext cx="237984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프로젝트 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수행 절차 및 방법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11192501" y="1369465"/>
            <a:ext cx="511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03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4148401" y="2063699"/>
            <a:ext cx="135332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개요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4909829" y="1369465"/>
            <a:ext cx="511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01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4225817" y="4647166"/>
            <a:ext cx="14074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프로젝트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수행 결과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9" name="Google Shape;49;p2"/>
          <p:cNvSpPr txBox="1"/>
          <p:nvPr/>
        </p:nvSpPr>
        <p:spPr>
          <a:xfrm>
            <a:off x="4909829" y="4058499"/>
            <a:ext cx="5116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04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6769575" y="2063700"/>
            <a:ext cx="209179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프로젝트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팀 구성 및 역할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8220293" y="1340424"/>
            <a:ext cx="511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02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6864703" y="4647166"/>
            <a:ext cx="210750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자체 평가 의견</a:t>
            </a:r>
            <a:endParaRPr sz="24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53" name="Google Shape;53;p2"/>
          <p:cNvSpPr txBox="1"/>
          <p:nvPr/>
        </p:nvSpPr>
        <p:spPr>
          <a:xfrm>
            <a:off x="8228235" y="4058499"/>
            <a:ext cx="5116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1746A2"/>
                </a:solidFill>
                <a:latin typeface="+mn-ea"/>
                <a:ea typeface="+mn-ea"/>
                <a:cs typeface="M PLUS 1"/>
                <a:sym typeface="M PLUS 1"/>
              </a:rPr>
              <a:t>05</a:t>
            </a:r>
            <a:endParaRPr sz="1800" b="1" i="0" u="none" strike="noStrike" cap="none">
              <a:solidFill>
                <a:srgbClr val="1746A2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6735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3949832" y="1767856"/>
            <a:ext cx="8242168" cy="45719"/>
          </a:xfrm>
          <a:prstGeom prst="rect">
            <a:avLst/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949832" y="4460030"/>
            <a:ext cx="5299547" cy="47137"/>
          </a:xfrm>
          <a:prstGeom prst="rect">
            <a:avLst/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57" name="Google Shape;57;p2"/>
          <p:cNvSpPr/>
          <p:nvPr/>
        </p:nvSpPr>
        <p:spPr>
          <a:xfrm rot="5400000">
            <a:off x="9237883" y="4411752"/>
            <a:ext cx="166683" cy="143692"/>
          </a:xfrm>
          <a:prstGeom prst="triangle">
            <a:avLst>
              <a:gd name="adj" fmla="val 50000"/>
            </a:avLst>
          </a:prstGeom>
          <a:solidFill>
            <a:srgbClr val="5F9D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1954" y="6522720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31114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⑨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챗봇구현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500" y="3318887"/>
            <a:ext cx="3122971" cy="23106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918" y="2173709"/>
            <a:ext cx="2327082" cy="1863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26" y="1631953"/>
            <a:ext cx="1971782" cy="4225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889" y="2364780"/>
            <a:ext cx="435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사이트 오른쪽 하단에 실시간 문의 버튼 위치 고정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+mn-ea"/>
                <a:ea typeface="+mn-ea"/>
              </a:rPr>
              <a:t>버튼 </a:t>
            </a:r>
            <a:r>
              <a:rPr lang="ko-KR" altLang="en-US" dirty="0" err="1" smtClean="0">
                <a:latin typeface="+mn-ea"/>
                <a:ea typeface="+mn-ea"/>
              </a:rPr>
              <a:t>클릭시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챗봇이</a:t>
            </a:r>
            <a:r>
              <a:rPr lang="ko-KR" altLang="en-US" dirty="0" smtClean="0">
                <a:latin typeface="+mn-ea"/>
                <a:ea typeface="+mn-ea"/>
              </a:rPr>
              <a:t> 대화를 시작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+mn-ea"/>
                <a:ea typeface="+mn-ea"/>
              </a:rPr>
              <a:t>엔터키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전송 버튼 클릭으로 채팅 가능</a:t>
            </a:r>
            <a:endParaRPr lang="en-US" altLang="ko-KR" dirty="0" smtClean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736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144966" y="188511"/>
            <a:ext cx="70996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04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54927" y="152829"/>
            <a:ext cx="31248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결과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68375" y="575998"/>
            <a:ext cx="31114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결과제시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⑩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로그인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회원가입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822" y="1037622"/>
            <a:ext cx="9205921" cy="52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/>
          <p:nvPr/>
        </p:nvSpPr>
        <p:spPr>
          <a:xfrm>
            <a:off x="5622152" y="2062611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4800" b="1" i="0" u="none" strike="noStrike" cap="none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3621606" y="2979100"/>
            <a:ext cx="494879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6000" b="1" i="0" u="none" strike="noStrike" cap="none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73628" y="4863569"/>
            <a:ext cx="9244745" cy="1279367"/>
            <a:chOff x="1419799" y="4863569"/>
            <a:chExt cx="9244745" cy="1279367"/>
          </a:xfrm>
        </p:grpSpPr>
        <p:sp>
          <p:nvSpPr>
            <p:cNvPr id="265" name="Google Shape;265;p19"/>
            <p:cNvSpPr txBox="1"/>
            <p:nvPr/>
          </p:nvSpPr>
          <p:spPr>
            <a:xfrm>
              <a:off x="3738662" y="5435090"/>
              <a:ext cx="210439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팀 구성 및 역할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266" name="Google Shape;266;p19"/>
            <p:cNvSpPr txBox="1"/>
            <p:nvPr/>
          </p:nvSpPr>
          <p:spPr>
            <a:xfrm>
              <a:off x="6362778" y="5435090"/>
              <a:ext cx="207672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절차 및 방법</a:t>
              </a:r>
              <a:endParaRPr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267" name="Google Shape;267;p19"/>
            <p:cNvSpPr txBox="1"/>
            <p:nvPr/>
          </p:nvSpPr>
          <p:spPr>
            <a:xfrm>
              <a:off x="9358287" y="5435090"/>
              <a:ext cx="130625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268" name="Google Shape;268;p19"/>
            <p:cNvGrpSpPr/>
            <p:nvPr/>
          </p:nvGrpSpPr>
          <p:grpSpPr>
            <a:xfrm>
              <a:off x="1940775" y="4863569"/>
              <a:ext cx="8310451" cy="369332"/>
              <a:chOff x="2236359" y="4863569"/>
              <a:chExt cx="8310451" cy="369332"/>
            </a:xfrm>
          </p:grpSpPr>
          <p:sp>
            <p:nvSpPr>
              <p:cNvPr id="269" name="Google Shape;269;p19"/>
              <p:cNvSpPr txBox="1"/>
              <p:nvPr/>
            </p:nvSpPr>
            <p:spPr>
              <a:xfrm>
                <a:off x="4846636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02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270" name="Google Shape;270;p19"/>
              <p:cNvSpPr txBox="1"/>
              <p:nvPr/>
            </p:nvSpPr>
            <p:spPr>
              <a:xfrm>
                <a:off x="7456913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271" name="Google Shape;271;p19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272" name="Google Shape;272;p19"/>
              <p:cNvSpPr txBox="1"/>
              <p:nvPr/>
            </p:nvSpPr>
            <p:spPr>
              <a:xfrm>
                <a:off x="10067191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273" name="Google Shape;273;p19"/>
            <p:cNvSpPr txBox="1"/>
            <p:nvPr/>
          </p:nvSpPr>
          <p:spPr>
            <a:xfrm>
              <a:off x="1419799" y="5435090"/>
              <a:ext cx="152157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274" name="Google Shape;2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19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" name="Google Shape;276;p19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7" name="Google Shape;2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/>
        </p:nvSpPr>
        <p:spPr>
          <a:xfrm>
            <a:off x="868375" y="575998"/>
            <a:ext cx="54786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본 회고는 KPT 방법론 회고 방식에 따라 작성하였습니다.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Keep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Problem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Try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634701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6599756" y="2183339"/>
            <a:ext cx="5141634" cy="415482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725614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박기태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28207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534816" y="2183339"/>
            <a:ext cx="5141700" cy="415470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119120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김한아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1214047" y="2729971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모두가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열정적인 자세로 프로젝트에 임하여 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주기적으로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진행 상황을 공유하고 서로 도운 결과 프로젝트를 완성도 있게 끝낼 수 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있었다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91;p20"/>
          <p:cNvSpPr txBox="1"/>
          <p:nvPr/>
        </p:nvSpPr>
        <p:spPr>
          <a:xfrm>
            <a:off x="1214047" y="3841138"/>
            <a:ext cx="43165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각자 생성한 파일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,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변수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이름에 규칙이 없었고 한 파일을 여러 명이 수정하여 파일 </a:t>
            </a:r>
            <a:r>
              <a:rPr lang="ko-KR" altLang="en-US" sz="1800" b="0" i="0" u="none" strike="noStrike" cap="none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병합시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혼선이 생겼다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시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간이 촉박했던 것이 아쉽다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1" name="Google Shape;291;p20"/>
          <p:cNvSpPr txBox="1"/>
          <p:nvPr/>
        </p:nvSpPr>
        <p:spPr>
          <a:xfrm>
            <a:off x="1214047" y="5096430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팀프로젝트를 경험해보면서 깃을 더 효율적으로 활용하는 방법을 배워야겠다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 </a:t>
            </a: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그리고 초기 기획의 중요성을 깨달았다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 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2" name="Google Shape;326;p22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3" name="Google Shape;327;p22"/>
          <p:cNvSpPr txBox="1"/>
          <p:nvPr/>
        </p:nvSpPr>
        <p:spPr>
          <a:xfrm>
            <a:off x="854928" y="152829"/>
            <a:ext cx="23962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" name="Google Shape;291;p20"/>
          <p:cNvSpPr txBox="1"/>
          <p:nvPr/>
        </p:nvSpPr>
        <p:spPr>
          <a:xfrm>
            <a:off x="7324839" y="2436653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처음 시작할 땐 막막했지만 모르는 부분이나 어려운 부분은 서로 물어가며 미숙하지만 프로젝트를 완성할 수 있어서 좋았다 </a:t>
            </a:r>
          </a:p>
        </p:txBody>
      </p:sp>
      <p:sp>
        <p:nvSpPr>
          <p:cNvPr id="25" name="Google Shape;291;p20"/>
          <p:cNvSpPr txBox="1"/>
          <p:nvPr/>
        </p:nvSpPr>
        <p:spPr>
          <a:xfrm>
            <a:off x="7324839" y="3633132"/>
            <a:ext cx="43165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처음 하는 팀프로젝트이다 보니 각자 맡은 부분을 병합 시 생각지 못한 오류가 많았다 다음 프로젝트에는 많은 소통이 필요해 보였다</a:t>
            </a:r>
          </a:p>
        </p:txBody>
      </p:sp>
      <p:sp>
        <p:nvSpPr>
          <p:cNvPr id="26" name="Google Shape;291;p20"/>
          <p:cNvSpPr txBox="1"/>
          <p:nvPr/>
        </p:nvSpPr>
        <p:spPr>
          <a:xfrm>
            <a:off x="7324839" y="4981670"/>
            <a:ext cx="431650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처음이다 보니 내가 맡은 부분은 </a:t>
            </a: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미숙하기도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하고 아직도 이해가 잘 가지않아 내 자신에게 아쉬운 부분이 많다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더 많은 공부가 필요 할 것 같다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7" name="Google Shape;292;p20"/>
          <p:cNvSpPr txBox="1"/>
          <p:nvPr/>
        </p:nvSpPr>
        <p:spPr>
          <a:xfrm>
            <a:off x="6882941" y="2436653"/>
            <a:ext cx="3240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" name="Google Shape;293;p20"/>
          <p:cNvSpPr txBox="1"/>
          <p:nvPr/>
        </p:nvSpPr>
        <p:spPr>
          <a:xfrm>
            <a:off x="6884574" y="3633132"/>
            <a:ext cx="320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9" name="Google Shape;294;p20"/>
          <p:cNvSpPr txBox="1"/>
          <p:nvPr/>
        </p:nvSpPr>
        <p:spPr>
          <a:xfrm>
            <a:off x="6829793" y="4981670"/>
            <a:ext cx="4303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" name="Google Shape;292;p20"/>
          <p:cNvSpPr txBox="1"/>
          <p:nvPr/>
        </p:nvSpPr>
        <p:spPr>
          <a:xfrm>
            <a:off x="765331" y="2729971"/>
            <a:ext cx="3240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" name="Google Shape;293;p20"/>
          <p:cNvSpPr txBox="1"/>
          <p:nvPr/>
        </p:nvSpPr>
        <p:spPr>
          <a:xfrm>
            <a:off x="766964" y="3841138"/>
            <a:ext cx="320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5" name="Google Shape;294;p20"/>
          <p:cNvSpPr txBox="1"/>
          <p:nvPr/>
        </p:nvSpPr>
        <p:spPr>
          <a:xfrm>
            <a:off x="712183" y="5096430"/>
            <a:ext cx="4303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/>
        </p:nvSpPr>
        <p:spPr>
          <a:xfrm>
            <a:off x="725614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최광진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1191204" y="1606546"/>
            <a:ext cx="3762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정도현</a:t>
            </a:r>
            <a:endParaRPr sz="20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1"/>
          <p:cNvSpPr/>
          <p:nvPr/>
        </p:nvSpPr>
        <p:spPr>
          <a:xfrm>
            <a:off x="6599756" y="2183339"/>
            <a:ext cx="5141634" cy="415482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534816" y="2183339"/>
            <a:ext cx="5141634" cy="415482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6915783" y="2843854"/>
            <a:ext cx="32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 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6917433" y="3953465"/>
            <a:ext cx="32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6862683" y="5089633"/>
            <a:ext cx="43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7435927" y="2892166"/>
            <a:ext cx="31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0" name="Google Shape;291;p20"/>
          <p:cNvSpPr txBox="1"/>
          <p:nvPr/>
        </p:nvSpPr>
        <p:spPr>
          <a:xfrm>
            <a:off x="1324104" y="2759742"/>
            <a:ext cx="4316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팀원들과 원활한 소통으로 </a:t>
            </a:r>
          </a:p>
          <a:p>
            <a:pPr lvl="0">
              <a:buSzPts val="1800"/>
            </a:pP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작업진행을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막힘없이 하였다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1" name="Google Shape;291;p20"/>
          <p:cNvSpPr txBox="1"/>
          <p:nvPr/>
        </p:nvSpPr>
        <p:spPr>
          <a:xfrm>
            <a:off x="1324104" y="3841138"/>
            <a:ext cx="4316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깃을 활용함에 있어 미숙함이 많아</a:t>
            </a:r>
          </a:p>
          <a:p>
            <a:pPr lvl="0">
              <a:buSzPts val="1800"/>
            </a:pP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어려움이있었다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2" name="Google Shape;291;p20"/>
          <p:cNvSpPr txBox="1"/>
          <p:nvPr/>
        </p:nvSpPr>
        <p:spPr>
          <a:xfrm>
            <a:off x="1324104" y="5048765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이번 프로젝트를 통하여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깃을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더욱 잘 활용하게 되어 다음 프로젝트에서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더욱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잘 활용 할 </a:t>
            </a:r>
            <a:r>
              <a:rPr lang="ko-KR" altLang="en-US" sz="1800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수있을것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같다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3" name="Google Shape;326;p22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4" name="Google Shape;327;p22"/>
          <p:cNvSpPr txBox="1"/>
          <p:nvPr/>
        </p:nvSpPr>
        <p:spPr>
          <a:xfrm>
            <a:off x="854928" y="152829"/>
            <a:ext cx="23962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5" name="Google Shape;288;p20"/>
          <p:cNvSpPr/>
          <p:nvPr/>
        </p:nvSpPr>
        <p:spPr>
          <a:xfrm>
            <a:off x="28207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6" name="Google Shape;285;p20"/>
          <p:cNvSpPr/>
          <p:nvPr/>
        </p:nvSpPr>
        <p:spPr>
          <a:xfrm>
            <a:off x="6347011" y="1447799"/>
            <a:ext cx="5580529" cy="5114365"/>
          </a:xfrm>
          <a:prstGeom prst="rect">
            <a:avLst/>
          </a:prstGeom>
          <a:noFill/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7" name="Google Shape;291;p20"/>
          <p:cNvSpPr txBox="1"/>
          <p:nvPr/>
        </p:nvSpPr>
        <p:spPr>
          <a:xfrm>
            <a:off x="7435927" y="2843854"/>
            <a:ext cx="43165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서로 의견을 나누고 통합하여 프로젝트를 마칠 수 있었다</a:t>
            </a:r>
            <a:endParaRPr lang="en-US" altLang="ko-KR" sz="1800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28" name="Google Shape;291;p20"/>
          <p:cNvSpPr txBox="1"/>
          <p:nvPr/>
        </p:nvSpPr>
        <p:spPr>
          <a:xfrm>
            <a:off x="7435927" y="4041038"/>
            <a:ext cx="43165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설계의 부실함으로 </a:t>
            </a:r>
            <a:r>
              <a:rPr lang="ko-KR" altLang="en-US" sz="18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난항이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생겼다</a:t>
            </a:r>
          </a:p>
        </p:txBody>
      </p:sp>
      <p:sp>
        <p:nvSpPr>
          <p:cNvPr id="29" name="Google Shape;291;p20"/>
          <p:cNvSpPr txBox="1"/>
          <p:nvPr/>
        </p:nvSpPr>
        <p:spPr>
          <a:xfrm>
            <a:off x="7435927" y="5089633"/>
            <a:ext cx="43165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다음 프로젝트나 다른 프로젝트를 할 때엔 좀더 설계를 탄탄히 해야한다는 것을 깨달았다</a:t>
            </a:r>
          </a:p>
        </p:txBody>
      </p:sp>
      <p:sp>
        <p:nvSpPr>
          <p:cNvPr id="30" name="Google Shape;292;p20"/>
          <p:cNvSpPr txBox="1"/>
          <p:nvPr/>
        </p:nvSpPr>
        <p:spPr>
          <a:xfrm>
            <a:off x="889951" y="2728739"/>
            <a:ext cx="3240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K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1" name="Google Shape;293;p20"/>
          <p:cNvSpPr txBox="1"/>
          <p:nvPr/>
        </p:nvSpPr>
        <p:spPr>
          <a:xfrm>
            <a:off x="891584" y="3841138"/>
            <a:ext cx="320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P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" name="Google Shape;294;p20"/>
          <p:cNvSpPr txBox="1"/>
          <p:nvPr/>
        </p:nvSpPr>
        <p:spPr>
          <a:xfrm>
            <a:off x="836803" y="5096430"/>
            <a:ext cx="4303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 err="1">
                <a:solidFill>
                  <a:srgbClr val="FF8227"/>
                </a:solidFill>
                <a:latin typeface="+mn-ea"/>
                <a:ea typeface="+mn-ea"/>
                <a:cs typeface="M PLUS 1"/>
                <a:sym typeface="M PLUS 1"/>
              </a:rPr>
              <a:t>T</a:t>
            </a:r>
            <a:endParaRPr sz="2800" b="1" i="0" u="none" strike="noStrike" cap="none" dirty="0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" name="Google Shape;284;p20"/>
          <p:cNvSpPr txBox="1"/>
          <p:nvPr/>
        </p:nvSpPr>
        <p:spPr>
          <a:xfrm>
            <a:off x="868375" y="575998"/>
            <a:ext cx="54786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본 회고는 KPT 방법론 회고 방식에 따라 작성하였습니다.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Keep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Problem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/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Try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05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854928" y="152829"/>
            <a:ext cx="23962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자체 평가 의견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868375" y="575998"/>
            <a:ext cx="5478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마지막 회고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rgbClr val="5F9DF7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8227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rgbClr val="FFF7E9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rgbClr val="FFF7E9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rgbClr val="5F9DF7"/>
          </a:solidFill>
          <a:ln w="12700" cap="flat" cmpd="sng">
            <a:solidFill>
              <a:srgbClr val="8390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6" name="Google Shape;336;p22"/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김한아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박기태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정도현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최광진</a:t>
            </a:r>
            <a:endParaRPr sz="2200" b="1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>
            <a:off x="873626" y="2180030"/>
            <a:ext cx="472035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서로 마음이 잘 맞아서 즐겁게 마무리할 수 있었던 프로젝트였고 좋은 경험이 되었습니다</a:t>
            </a:r>
            <a:endParaRPr sz="20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343" name="Google Shape;343;p22"/>
          <p:cNvSpPr txBox="1"/>
          <p:nvPr/>
        </p:nvSpPr>
        <p:spPr>
          <a:xfrm>
            <a:off x="873626" y="5003800"/>
            <a:ext cx="472035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첫 프로젝트지만 잘 </a:t>
            </a:r>
            <a:r>
              <a:rPr lang="ko-KR" altLang="en-US" sz="2000" dirty="0" err="1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끝내게되어</a:t>
            </a:r>
            <a:r>
              <a:rPr lang="ko-KR" altLang="en-US" sz="2000" dirty="0" smtClean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 다행이라고 </a:t>
            </a: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생각합니다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pic>
        <p:nvPicPr>
          <p:cNvPr id="345" name="Google Shape;34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43;p22"/>
          <p:cNvSpPr txBox="1"/>
          <p:nvPr/>
        </p:nvSpPr>
        <p:spPr>
          <a:xfrm>
            <a:off x="6573183" y="5003800"/>
            <a:ext cx="47203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  <a:buClr>
                <a:schemeClr val="dk1"/>
              </a:buClr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커뮤니케이션이 잘 되어서 큰 문제없이 프로젝트를 마무리 할 수 있었고 색다른 경험이 되었습니다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</p:txBody>
      </p:sp>
      <p:sp>
        <p:nvSpPr>
          <p:cNvPr id="22" name="Google Shape;341;p22"/>
          <p:cNvSpPr txBox="1"/>
          <p:nvPr/>
        </p:nvSpPr>
        <p:spPr>
          <a:xfrm>
            <a:off x="6385914" y="1963905"/>
            <a:ext cx="511284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  <a:buSzPts val="2000"/>
            </a:pPr>
            <a:r>
              <a:rPr lang="ko-KR" altLang="en-US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첫 팀프로젝트여서 미숙한 부분도 많고 아쉬운 부분도 많았는데 팀원들이 제가 부족했던 부분을 잘 채워주어서 좋은 경험으로 잘 마무리 된 거 같아 좋았습니다</a:t>
            </a:r>
            <a:r>
              <a:rPr lang="en-US" altLang="ko-KR" sz="2000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.</a:t>
            </a:r>
          </a:p>
          <a:p>
            <a:pPr lvl="0">
              <a:lnSpc>
                <a:spcPct val="120000"/>
              </a:lnSpc>
              <a:buSzPts val="2000"/>
            </a:pPr>
            <a:endParaRPr lang="en-US" altLang="ko-KR" sz="2000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2251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3"/>
          <p:cNvGrpSpPr/>
          <p:nvPr/>
        </p:nvGrpSpPr>
        <p:grpSpPr>
          <a:xfrm>
            <a:off x="2338745" y="2456096"/>
            <a:ext cx="7514509" cy="2123618"/>
            <a:chOff x="2662246" y="2456096"/>
            <a:chExt cx="7514509" cy="2123618"/>
          </a:xfrm>
        </p:grpSpPr>
        <p:sp>
          <p:nvSpPr>
            <p:cNvPr id="353" name="Google Shape;353;p23"/>
            <p:cNvSpPr txBox="1"/>
            <p:nvPr/>
          </p:nvSpPr>
          <p:spPr>
            <a:xfrm>
              <a:off x="2662246" y="2456096"/>
              <a:ext cx="3143505" cy="2123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ko-KR" sz="6600" b="1" i="0" u="none" strike="noStrike" cap="none" dirty="0">
                  <a:solidFill>
                    <a:srgbClr val="FF8227"/>
                  </a:solidFill>
                  <a:latin typeface="+mj-ea"/>
                  <a:ea typeface="+mj-ea"/>
                  <a:cs typeface="M PLUS 1"/>
                  <a:sym typeface="M PLUS 1"/>
                </a:rPr>
                <a:t>THANK</a:t>
              </a:r>
              <a:endParaRPr sz="1400" b="0" i="0" u="none" strike="noStrike" cap="none" dirty="0">
                <a:solidFill>
                  <a:srgbClr val="000000"/>
                </a:solidFill>
                <a:latin typeface="+mj-ea"/>
                <a:ea typeface="+mj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ko-KR" sz="6600" b="1" i="0" u="none" strike="noStrike" cap="none" dirty="0">
                  <a:solidFill>
                    <a:srgbClr val="FF8227"/>
                  </a:solidFill>
                  <a:latin typeface="+mj-ea"/>
                  <a:ea typeface="+mj-ea"/>
                  <a:cs typeface="M PLUS 1"/>
                  <a:sym typeface="M PLUS 1"/>
                </a:rPr>
                <a:t>YOU</a:t>
              </a:r>
              <a:endParaRPr sz="6600" b="1" i="0" u="none" strike="noStrike" cap="none" dirty="0">
                <a:solidFill>
                  <a:srgbClr val="FF8227"/>
                </a:solidFill>
                <a:latin typeface="+mj-ea"/>
                <a:ea typeface="+mj-ea"/>
                <a:cs typeface="M PLUS 1"/>
                <a:sym typeface="M PLUS 1"/>
              </a:endParaRPr>
            </a:p>
          </p:txBody>
        </p:sp>
        <p:grpSp>
          <p:nvGrpSpPr>
            <p:cNvPr id="354" name="Google Shape;354;p23"/>
            <p:cNvGrpSpPr/>
            <p:nvPr/>
          </p:nvGrpSpPr>
          <p:grpSpPr>
            <a:xfrm>
              <a:off x="6940222" y="3924888"/>
              <a:ext cx="3236533" cy="307777"/>
              <a:chOff x="4633275" y="4901106"/>
              <a:chExt cx="3236533" cy="307777"/>
            </a:xfrm>
          </p:grpSpPr>
          <p:sp>
            <p:nvSpPr>
              <p:cNvPr id="355" name="Google Shape;355;p23"/>
              <p:cNvSpPr txBox="1"/>
              <p:nvPr/>
            </p:nvSpPr>
            <p:spPr>
              <a:xfrm>
                <a:off x="4633275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 err="1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김한아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  <p:sp>
            <p:nvSpPr>
              <p:cNvPr id="356" name="Google Shape;356;p23"/>
              <p:cNvSpPr txBox="1"/>
              <p:nvPr/>
            </p:nvSpPr>
            <p:spPr>
              <a:xfrm>
                <a:off x="5407319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박기태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  <p:sp>
            <p:nvSpPr>
              <p:cNvPr id="357" name="Google Shape;357;p23"/>
              <p:cNvSpPr txBox="1"/>
              <p:nvPr/>
            </p:nvSpPr>
            <p:spPr>
              <a:xfrm>
                <a:off x="6955408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 err="1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최광진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  <p:sp>
            <p:nvSpPr>
              <p:cNvPr id="358" name="Google Shape;358;p23"/>
              <p:cNvSpPr txBox="1"/>
              <p:nvPr/>
            </p:nvSpPr>
            <p:spPr>
              <a:xfrm>
                <a:off x="6181363" y="4901106"/>
                <a:ext cx="9144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>
                    <a:solidFill>
                      <a:srgbClr val="3A3838"/>
                    </a:solidFill>
                    <a:latin typeface="+mn-ea"/>
                    <a:ea typeface="+mn-ea"/>
                    <a:sym typeface="Arial"/>
                  </a:rPr>
                  <a:t>정도현</a:t>
                </a:r>
                <a:endParaRPr sz="1400" b="0" i="0" u="none" strike="noStrike" cap="none" dirty="0">
                  <a:solidFill>
                    <a:srgbClr val="3A3838"/>
                  </a:solidFill>
                  <a:latin typeface="+mn-ea"/>
                  <a:ea typeface="+mn-ea"/>
                  <a:sym typeface="Arial"/>
                </a:endParaRPr>
              </a:p>
            </p:txBody>
          </p:sp>
        </p:grpSp>
        <p:pic>
          <p:nvPicPr>
            <p:cNvPr id="359" name="Google Shape;359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09890" y="3004498"/>
              <a:ext cx="2010722" cy="6748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/>
        </p:nvSpPr>
        <p:spPr>
          <a:xfrm>
            <a:off x="5587315" y="2062611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sym typeface="Arial"/>
              </a:rPr>
              <a:t>01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3718587" y="2979100"/>
            <a:ext cx="47548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 개요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7909" y="4863569"/>
            <a:ext cx="9756183" cy="1279367"/>
            <a:chOff x="1233278" y="4863569"/>
            <a:chExt cx="9756183" cy="1279367"/>
          </a:xfrm>
        </p:grpSpPr>
        <p:sp>
          <p:nvSpPr>
            <p:cNvPr id="65" name="Google Shape;65;p3"/>
            <p:cNvSpPr txBox="1"/>
            <p:nvPr/>
          </p:nvSpPr>
          <p:spPr>
            <a:xfrm>
              <a:off x="3780034" y="5435090"/>
              <a:ext cx="2024418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수행 절차 및 방법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6" name="Google Shape;66;p3"/>
            <p:cNvSpPr txBox="1"/>
            <p:nvPr/>
          </p:nvSpPr>
          <p:spPr>
            <a:xfrm>
              <a:off x="6647131" y="5435090"/>
              <a:ext cx="1508014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9033371" y="5435090"/>
              <a:ext cx="195609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grpSp>
          <p:nvGrpSpPr>
            <p:cNvPr id="68" name="Google Shape;68;p3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69" name="Google Shape;69;p3"/>
              <p:cNvSpPr txBox="1"/>
              <p:nvPr/>
            </p:nvSpPr>
            <p:spPr>
              <a:xfrm>
                <a:off x="4846636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  <p:sp>
            <p:nvSpPr>
              <p:cNvPr id="70" name="Google Shape;70;p3"/>
              <p:cNvSpPr txBox="1"/>
              <p:nvPr/>
            </p:nvSpPr>
            <p:spPr>
              <a:xfrm>
                <a:off x="7456913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  <p:sp>
            <p:nvSpPr>
              <p:cNvPr id="71" name="Google Shape;71;p3"/>
              <p:cNvSpPr txBox="1"/>
              <p:nvPr/>
            </p:nvSpPr>
            <p:spPr>
              <a:xfrm>
                <a:off x="2236359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02</a:t>
                </a:r>
                <a:endParaRPr sz="1800" b="1" i="0" u="none" strike="noStrike" cap="none" dirty="0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  <p:sp>
            <p:nvSpPr>
              <p:cNvPr id="72" name="Google Shape;72;p3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M PLUS 1"/>
                    <a:ea typeface="M PLUS 1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M PLUS 1"/>
                  <a:ea typeface="M PLUS 1"/>
                  <a:cs typeface="M PLUS 1"/>
                  <a:sym typeface="M PLUS 1"/>
                </a:endParaRPr>
              </a:p>
            </p:txBody>
          </p:sp>
        </p:grpSp>
        <p:sp>
          <p:nvSpPr>
            <p:cNvPr id="73" name="Google Shape;73;p3"/>
            <p:cNvSpPr txBox="1"/>
            <p:nvPr/>
          </p:nvSpPr>
          <p:spPr>
            <a:xfrm>
              <a:off x="1233278" y="5435090"/>
              <a:ext cx="189461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팀 구성 및 역할</a:t>
              </a:r>
              <a:endParaRPr sz="2000" b="0" i="0" u="none" strike="noStrike" cap="none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cxnSp>
        <p:nvCxnSpPr>
          <p:cNvPr id="74" name="Google Shape;74;p3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3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01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854928" y="152829"/>
            <a:ext cx="22381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개요</a:t>
            </a:r>
            <a:endParaRPr sz="2400" b="1" i="0" u="none" strike="noStrike" cap="none" dirty="0">
              <a:solidFill>
                <a:srgbClr val="262626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주제 및 선정 배경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 txBox="1"/>
          <p:nvPr/>
        </p:nvSpPr>
        <p:spPr>
          <a:xfrm>
            <a:off x="780542" y="3116610"/>
            <a:ext cx="5064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우리가 </a:t>
            </a:r>
            <a:r>
              <a:rPr lang="ko-KR" altLang="en-US" sz="2000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사</a:t>
            </a:r>
            <a:r>
              <a:rPr lang="ko-KR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용</a:t>
            </a:r>
            <a:r>
              <a:rPr lang="ko-KR" altLang="en-US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하고 싶은 웹</a:t>
            </a:r>
            <a:r>
              <a:rPr lang="ko-KR" sz="2000" b="0" i="0" u="none" strike="noStrike" cap="none" dirty="0" smtClean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사이트를 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 PLUS 1"/>
                <a:sym typeface="M PLUS 1"/>
              </a:rPr>
              <a:t>만들어보자!</a:t>
            </a:r>
            <a:endParaRPr sz="2000" b="0" i="0" u="none" strike="noStrike" cap="none" dirty="0">
              <a:solidFill>
                <a:schemeClr val="dk1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6822991" y="1973911"/>
            <a:ext cx="4166483" cy="2910177"/>
          </a:xfrm>
          <a:prstGeom prst="wedgeRoundRectCallout">
            <a:avLst>
              <a:gd name="adj1" fmla="val -75032"/>
              <a:gd name="adj2" fmla="val 751"/>
              <a:gd name="adj3" fmla="val 16667"/>
            </a:avLst>
          </a:prstGeom>
          <a:solidFill>
            <a:srgbClr val="5F9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0">
              <a:lnSpc>
                <a:spcPct val="150000"/>
              </a:lnSpc>
              <a:buSzPts val="1800"/>
            </a:pP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자주 방문하고 싶고 이용하고 싶은 사이트를 스스로 만들어보기 위해 컨셉을 구축하기 시작함</a:t>
            </a:r>
          </a:p>
          <a:p>
            <a:pPr marL="180000" lvl="0">
              <a:lnSpc>
                <a:spcPct val="150000"/>
              </a:lnSpc>
              <a:buSzPts val="1800"/>
            </a:pP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푸드파이터’의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줄임말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 ‘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푸파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’ 탄생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cs typeface="M PLUS 1"/>
                <a:sym typeface="M PLUS 1"/>
              </a:rPr>
              <a:t>!</a:t>
            </a:r>
          </a:p>
          <a:p>
            <a:pPr marL="180000" lvl="0">
              <a:lnSpc>
                <a:spcPct val="150000"/>
              </a:lnSpc>
              <a:buSzPts val="1800"/>
            </a:pPr>
            <a:endParaRPr lang="en-US" altLang="ko-KR" dirty="0">
              <a:solidFill>
                <a:schemeClr val="bg1"/>
              </a:solidFill>
              <a:latin typeface="+mn-ea"/>
              <a:sym typeface="M PLUS 1"/>
            </a:endParaRPr>
          </a:p>
          <a:p>
            <a:pPr marL="180000" lvl="0">
              <a:lnSpc>
                <a:spcPct val="150000"/>
              </a:lnSpc>
              <a:buSzPts val="1800"/>
            </a:pPr>
            <a:r>
              <a:rPr lang="ko-KR" altLang="en-US" dirty="0" smtClean="0">
                <a:solidFill>
                  <a:schemeClr val="bg1"/>
                </a:solidFill>
                <a:latin typeface="+mn-ea"/>
                <a:sym typeface="M PLUS 1"/>
              </a:rPr>
              <a:t>자바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  <a:sym typeface="M PLUS 1"/>
              </a:rPr>
              <a:t>스프링부트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, jQuery, JavaScript, AWS,</a:t>
            </a:r>
          </a:p>
          <a:p>
            <a:pPr marL="180000" lvl="0">
              <a:lnSpc>
                <a:spcPct val="150000"/>
              </a:lnSpc>
              <a:buSzPts val="1800"/>
            </a:pPr>
            <a:r>
              <a:rPr lang="en-US" altLang="ko-KR" dirty="0" err="1" smtClean="0">
                <a:solidFill>
                  <a:schemeClr val="bg1"/>
                </a:solidFill>
                <a:latin typeface="+mn-ea"/>
                <a:sym typeface="M PLUS 1"/>
              </a:rPr>
              <a:t>MariaDB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  <a:sym typeface="M PLUS 1"/>
              </a:rPr>
              <a:t>외부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Library, API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  <a:sym typeface="M PLUS 1"/>
              </a:rPr>
              <a:t>등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sym typeface="M PLUS 1"/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0562" y="3671758"/>
            <a:ext cx="4754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프로젝트 목적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기존 학습했던 내용을 새로운 환경에 적용해보고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새로운 소스 적용 시도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/>
        </p:nvSpPr>
        <p:spPr>
          <a:xfrm>
            <a:off x="5622152" y="1618474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02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3524625" y="2534963"/>
            <a:ext cx="514275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팀 구성 및 역할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97128" y="4863569"/>
            <a:ext cx="9397744" cy="1279367"/>
            <a:chOff x="1617378" y="4863569"/>
            <a:chExt cx="9397744" cy="1279367"/>
          </a:xfrm>
        </p:grpSpPr>
        <p:sp>
          <p:nvSpPr>
            <p:cNvPr id="97" name="Google Shape;97;p5"/>
            <p:cNvSpPr txBox="1"/>
            <p:nvPr/>
          </p:nvSpPr>
          <p:spPr>
            <a:xfrm>
              <a:off x="3773230" y="5435090"/>
              <a:ext cx="203526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절차 및 방법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98" name="Google Shape;98;p5"/>
            <p:cNvSpPr txBox="1"/>
            <p:nvPr/>
          </p:nvSpPr>
          <p:spPr>
            <a:xfrm>
              <a:off x="6764593" y="5435090"/>
              <a:ext cx="1273089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99" name="Google Shape;99;p5"/>
            <p:cNvSpPr txBox="1"/>
            <p:nvPr/>
          </p:nvSpPr>
          <p:spPr>
            <a:xfrm>
              <a:off x="9007710" y="5435090"/>
              <a:ext cx="200741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100" name="Google Shape;100;p5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101" name="Google Shape;101;p5"/>
              <p:cNvSpPr txBox="1"/>
              <p:nvPr/>
            </p:nvSpPr>
            <p:spPr>
              <a:xfrm>
                <a:off x="4846636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03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02" name="Google Shape;102;p5"/>
              <p:cNvSpPr txBox="1"/>
              <p:nvPr/>
            </p:nvSpPr>
            <p:spPr>
              <a:xfrm>
                <a:off x="7456913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03" name="Google Shape;103;p5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04" name="Google Shape;104;p5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105" name="Google Shape;105;p5"/>
            <p:cNvSpPr txBox="1"/>
            <p:nvPr/>
          </p:nvSpPr>
          <p:spPr>
            <a:xfrm>
              <a:off x="1617378" y="5435090"/>
              <a:ext cx="112641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5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5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Google Shape;114;p6"/>
          <p:cNvGraphicFramePr/>
          <p:nvPr>
            <p:extLst>
              <p:ext uri="{D42A27DB-BD31-4B8C-83A1-F6EECF244321}">
                <p14:modId xmlns:p14="http://schemas.microsoft.com/office/powerpoint/2010/main" val="2749640360"/>
              </p:ext>
            </p:extLst>
          </p:nvPr>
        </p:nvGraphicFramePr>
        <p:xfrm>
          <a:off x="854928" y="1519580"/>
          <a:ext cx="10568575" cy="4464125"/>
        </p:xfrm>
        <a:graphic>
          <a:graphicData uri="http://schemas.openxmlformats.org/drawingml/2006/table">
            <a:tbl>
              <a:tblPr firstRow="1" bandRow="1">
                <a:noFill/>
                <a:tableStyleId>{1A55F908-77A6-4977-8CBD-17C3242C2888}</a:tableStyleId>
              </a:tblPr>
              <a:tblGrid>
                <a:gridCol w="160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멤버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역할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맡은 파트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박기태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팀원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메인, 주문서 작성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&gt;   상품등록, 주문서 작성,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배송지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등록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정도현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팀원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관리자 페이지, 장바구니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&gt;  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entity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연결, 상품 카테고리, </a:t>
                      </a:r>
                      <a:r>
                        <a:rPr 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리스트,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</a:t>
                      </a:r>
                      <a:r>
                        <a:rPr lang="ko-KR" altLang="en-US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등록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altLang="en-US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수정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altLang="en-US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삭제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</a:t>
                      </a:r>
                      <a:r>
                        <a:rPr 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상세페이지 연결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최광진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팀원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로그인, 회원가입, 상품등록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기능구현&gt;   로그인, 회원가입, 장바구니 담기, security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김한아</a:t>
                      </a:r>
                      <a:endParaRPr sz="24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팀장</a:t>
                      </a: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페이지디자인&gt;   헤더,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푸터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상품 상세페이지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기능구현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&gt;   자주하는 질문, 일대일 </a:t>
                      </a:r>
                      <a:r>
                        <a:rPr 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게시판</a:t>
                      </a:r>
                      <a:r>
                        <a:rPr lang="en-US" altLang="ko-KR" sz="2000" u="none" strike="noStrike" cap="none" dirty="0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altLang="en-US" sz="2000" u="none" strike="noStrike" cap="none" dirty="0" err="1" smtClean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챗봇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팀프로젝트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진행 케어, </a:t>
                      </a:r>
                      <a:r>
                        <a:rPr lang="ko-KR" sz="20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ppt</a:t>
                      </a: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작성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" name="Google Shape;115;p6"/>
          <p:cNvSpPr txBox="1"/>
          <p:nvPr/>
        </p:nvSpPr>
        <p:spPr>
          <a:xfrm>
            <a:off x="144966" y="188511"/>
            <a:ext cx="38985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n-ea"/>
                <a:ea typeface="+mn-ea"/>
                <a:cs typeface="M PLUS 1"/>
                <a:sym typeface="M PLUS 1"/>
              </a:rPr>
              <a:t>02</a:t>
            </a:r>
            <a:endParaRPr sz="1400" b="1" i="0" u="none" strike="noStrike" cap="none" dirty="0">
              <a:solidFill>
                <a:srgbClr val="3F3F3F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854928" y="152829"/>
            <a:ext cx="33433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n-ea"/>
                <a:ea typeface="+mn-ea"/>
                <a:cs typeface="M PLUS 1"/>
                <a:sym typeface="M PLUS 1"/>
              </a:rPr>
              <a:t>프로젝트 팀 구성 및 역할</a:t>
            </a:r>
            <a:endParaRPr sz="2400" b="1" i="0" u="none" strike="noStrike" cap="none" dirty="0">
              <a:solidFill>
                <a:srgbClr val="262626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구성원 및 파트 소개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/>
        </p:nvSpPr>
        <p:spPr>
          <a:xfrm>
            <a:off x="5622152" y="1618474"/>
            <a:ext cx="94769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03</a:t>
            </a:r>
            <a:endParaRPr sz="48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3159945" y="2534963"/>
            <a:ext cx="587212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프로젝트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 dirty="0">
                <a:solidFill>
                  <a:srgbClr val="1746A2"/>
                </a:solidFill>
                <a:latin typeface="+mj-ea"/>
                <a:ea typeface="+mj-ea"/>
                <a:cs typeface="M PLUS 1"/>
                <a:sym typeface="M PLUS 1"/>
              </a:rPr>
              <a:t>수행 절차 및 방법</a:t>
            </a:r>
            <a:endParaRPr sz="6000" b="1" i="0" u="none" strike="noStrike" cap="none" dirty="0">
              <a:solidFill>
                <a:srgbClr val="1746A2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80390" y="4863569"/>
            <a:ext cx="9431221" cy="1279367"/>
            <a:chOff x="1518869" y="4863569"/>
            <a:chExt cx="9431221" cy="1279367"/>
          </a:xfrm>
        </p:grpSpPr>
        <p:sp>
          <p:nvSpPr>
            <p:cNvPr id="126" name="Google Shape;126;p7"/>
            <p:cNvSpPr txBox="1"/>
            <p:nvPr/>
          </p:nvSpPr>
          <p:spPr>
            <a:xfrm>
              <a:off x="3810706" y="5435090"/>
              <a:ext cx="1960309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 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팀 구성 및 역할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27" name="Google Shape;127;p7"/>
            <p:cNvSpPr txBox="1"/>
            <p:nvPr/>
          </p:nvSpPr>
          <p:spPr>
            <a:xfrm>
              <a:off x="6723029" y="5435090"/>
              <a:ext cx="135621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수행 결과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128" name="Google Shape;128;p7"/>
            <p:cNvSpPr txBox="1"/>
            <p:nvPr/>
          </p:nvSpPr>
          <p:spPr>
            <a:xfrm>
              <a:off x="9072742" y="5435090"/>
              <a:ext cx="187734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자체 평가 의견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  <p:grpSp>
          <p:nvGrpSpPr>
            <p:cNvPr id="129" name="Google Shape;129;p7"/>
            <p:cNvGrpSpPr/>
            <p:nvPr/>
          </p:nvGrpSpPr>
          <p:grpSpPr>
            <a:xfrm>
              <a:off x="1940775" y="4863569"/>
              <a:ext cx="8310450" cy="369332"/>
              <a:chOff x="2236359" y="4863569"/>
              <a:chExt cx="8310450" cy="369332"/>
            </a:xfrm>
          </p:grpSpPr>
          <p:sp>
            <p:nvSpPr>
              <p:cNvPr id="130" name="Google Shape;130;p7"/>
              <p:cNvSpPr txBox="1"/>
              <p:nvPr/>
            </p:nvSpPr>
            <p:spPr>
              <a:xfrm>
                <a:off x="4846636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02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31" name="Google Shape;131;p7"/>
              <p:cNvSpPr txBox="1"/>
              <p:nvPr/>
            </p:nvSpPr>
            <p:spPr>
              <a:xfrm>
                <a:off x="7456913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04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32" name="Google Shape;132;p7"/>
              <p:cNvSpPr txBox="1"/>
              <p:nvPr/>
            </p:nvSpPr>
            <p:spPr>
              <a:xfrm>
                <a:off x="2236359" y="4863569"/>
                <a:ext cx="4796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01</a:t>
                </a:r>
                <a:endParaRPr sz="1800" b="1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  <p:sp>
            <p:nvSpPr>
              <p:cNvPr id="133" name="Google Shape;133;p7"/>
              <p:cNvSpPr txBox="1"/>
              <p:nvPr/>
            </p:nvSpPr>
            <p:spPr>
              <a:xfrm>
                <a:off x="10067191" y="4863569"/>
                <a:ext cx="4796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rgbClr val="7F7F7F"/>
                    </a:solidFill>
                    <a:latin typeface="+mn-ea"/>
                    <a:ea typeface="+mn-ea"/>
                    <a:cs typeface="M PLUS 1"/>
                    <a:sym typeface="M PLUS 1"/>
                  </a:rPr>
                  <a:t>05</a:t>
                </a:r>
                <a:endParaRPr sz="1800" b="1" i="0" u="none" strike="noStrike" cap="none">
                  <a:solidFill>
                    <a:srgbClr val="7F7F7F"/>
                  </a:solidFill>
                  <a:latin typeface="+mn-ea"/>
                  <a:ea typeface="+mn-ea"/>
                  <a:cs typeface="M PLUS 1"/>
                  <a:sym typeface="M PLUS 1"/>
                </a:endParaRPr>
              </a:p>
            </p:txBody>
          </p:sp>
        </p:grpSp>
        <p:sp>
          <p:nvSpPr>
            <p:cNvPr id="134" name="Google Shape;134;p7"/>
            <p:cNvSpPr txBox="1"/>
            <p:nvPr/>
          </p:nvSpPr>
          <p:spPr>
            <a:xfrm>
              <a:off x="1518869" y="5435090"/>
              <a:ext cx="132343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프로젝트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>
                  <a:solidFill>
                    <a:srgbClr val="7F7F7F"/>
                  </a:solidFill>
                  <a:latin typeface="+mn-ea"/>
                  <a:ea typeface="+mn-ea"/>
                  <a:sym typeface="Arial"/>
                </a:rPr>
                <a:t>개요</a:t>
              </a:r>
              <a:endParaRPr sz="2000" b="0" i="0" u="none" strike="noStrike" cap="none" dirty="0">
                <a:solidFill>
                  <a:srgbClr val="7F7F7F"/>
                </a:solidFill>
                <a:latin typeface="+mn-ea"/>
                <a:ea typeface="+mn-ea"/>
                <a:sym typeface="Arial"/>
              </a:endParaRPr>
            </a:p>
          </p:txBody>
        </p:sp>
      </p:grp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7"/>
          <p:cNvCxnSpPr/>
          <p:nvPr/>
        </p:nvCxnSpPr>
        <p:spPr>
          <a:xfrm rot="10800000">
            <a:off x="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7"/>
          <p:cNvCxnSpPr/>
          <p:nvPr/>
        </p:nvCxnSpPr>
        <p:spPr>
          <a:xfrm rot="10800000">
            <a:off x="9213130" y="3429000"/>
            <a:ext cx="2978870" cy="0"/>
          </a:xfrm>
          <a:prstGeom prst="straightConnector1">
            <a:avLst/>
          </a:prstGeom>
          <a:noFill/>
          <a:ln w="38100" cap="flat" cmpd="sng">
            <a:solidFill>
              <a:srgbClr val="5F9DF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/>
        </p:nvSpPr>
        <p:spPr>
          <a:xfrm>
            <a:off x="144966" y="188511"/>
            <a:ext cx="7099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03</a:t>
            </a:r>
            <a:endParaRPr sz="1400" b="1" i="0" u="none" strike="noStrike" cap="none" dirty="0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854928" y="152829"/>
            <a:ext cx="37835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수행 과정</a:t>
            </a:r>
            <a:endParaRPr sz="16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" name="Google Shape;148;p8"/>
          <p:cNvGraphicFramePr/>
          <p:nvPr>
            <p:extLst>
              <p:ext uri="{D42A27DB-BD31-4B8C-83A1-F6EECF244321}">
                <p14:modId xmlns:p14="http://schemas.microsoft.com/office/powerpoint/2010/main" val="262541178"/>
              </p:ext>
            </p:extLst>
          </p:nvPr>
        </p:nvGraphicFramePr>
        <p:xfrm>
          <a:off x="868374" y="2090061"/>
          <a:ext cx="10539625" cy="4005925"/>
        </p:xfrm>
        <a:graphic>
          <a:graphicData uri="http://schemas.openxmlformats.org/drawingml/2006/table">
            <a:tbl>
              <a:tblPr>
                <a:noFill/>
                <a:tableStyleId>{02D96502-6952-4AB3-979C-5F652B6864AD}</a:tableStyleId>
              </a:tblPr>
              <a:tblGrid>
                <a:gridCol w="25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278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12월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7일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8일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9일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10일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11일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12일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13일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14일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15일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16일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17일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18일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19일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20일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21일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22일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23일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24일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25일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26일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27일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28일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29일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30일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+mn-ea"/>
                          <a:ea typeface="+mn-ea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46A2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1746A2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+mn-ea"/>
                          <a:ea typeface="+mn-ea"/>
                        </a:rPr>
                        <a:t>프로젝트 설계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F7E9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F7E9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페이지 레이아웃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822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822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엔티티 생성, 기능 구현 역할 분담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822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822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회원가입, 로그인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FF822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FF822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상품등록, 수정, 삭제, 상세 등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82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5F9DF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5F9DF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카트, 주문, 배송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5F9DF7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5F9DF7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faq게시판, 리뷰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46A2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1746A2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수정관리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1746A2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⬤</a:t>
                      </a:r>
                      <a:endParaRPr sz="1100" b="0" i="0" u="none" strike="noStrike" cap="none">
                        <a:solidFill>
                          <a:srgbClr val="1746A2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+mn-ea"/>
                          <a:ea typeface="+mn-ea"/>
                        </a:rPr>
                        <a:t>완료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9400" marR="9400" marT="9400" marB="0" anchor="ctr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9" name="Google Shape;149;p8"/>
          <p:cNvSpPr txBox="1"/>
          <p:nvPr/>
        </p:nvSpPr>
        <p:spPr>
          <a:xfrm>
            <a:off x="3542255" y="1542841"/>
            <a:ext cx="62002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진행 기간 : 2022-12-07 ~ 2022-12-30 (24일)</a:t>
            </a:r>
            <a:endParaRPr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9"/>
          <p:cNvGraphicFramePr/>
          <p:nvPr>
            <p:extLst>
              <p:ext uri="{D42A27DB-BD31-4B8C-83A1-F6EECF244321}">
                <p14:modId xmlns:p14="http://schemas.microsoft.com/office/powerpoint/2010/main" val="914100372"/>
              </p:ext>
            </p:extLst>
          </p:nvPr>
        </p:nvGraphicFramePr>
        <p:xfrm>
          <a:off x="500491" y="1383660"/>
          <a:ext cx="11191000" cy="4641650"/>
        </p:xfrm>
        <a:graphic>
          <a:graphicData uri="http://schemas.openxmlformats.org/drawingml/2006/table">
            <a:tbl>
              <a:tblPr firstRow="1" bandRow="1">
                <a:noFill/>
                <a:tableStyleId>{1A55F908-77A6-4977-8CBD-17C3242C2888}</a:tableStyleId>
              </a:tblPr>
              <a:tblGrid>
                <a:gridCol w="164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구분</a:t>
                      </a:r>
                      <a:endParaRPr sz="200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기간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활동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비고</a:t>
                      </a:r>
                      <a:endParaRPr sz="200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9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프로젝트 설계</a:t>
                      </a:r>
                      <a:endParaRPr sz="20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22-12-07</a:t>
                      </a:r>
                      <a:endParaRPr sz="16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~22-12-08</a:t>
                      </a:r>
                      <a:endParaRPr sz="16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프로젝트 기획 및 주제 선정</a:t>
                      </a:r>
                      <a:endParaRPr sz="18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기획안 작성</a:t>
                      </a:r>
                      <a:endParaRPr sz="18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페이지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레이아웃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22-12-09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~22-12-12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800"/>
                        <a:buFont typeface="M PLUS 1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주요페이지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디자인(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html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, 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css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)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800"/>
                        <a:buFont typeface="M PLUS 1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</a:t>
                      </a:r>
                      <a:r>
                        <a:rPr lang="ko-KR" sz="1800" u="none" strike="noStrike" cap="none" dirty="0" err="1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Entity</a:t>
                      </a: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 작성</a:t>
                      </a:r>
                      <a:endParaRPr sz="18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헤더, 푸터, 메인, 로그인,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회원가입, 관리자 페이지</a:t>
                      </a:r>
                      <a:endParaRPr sz="16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1차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 구현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22-12-13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~22-12-20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회원가입, 로그인, 상품등록, 카테고리</a:t>
                      </a:r>
                      <a:endParaRPr sz="18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2차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기능 구현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22-12-21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~22-12-28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카트, 주문, 배송, 상세페이지, 게시판</a:t>
                      </a:r>
                      <a:endParaRPr sz="18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디테일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수정</a:t>
                      </a:r>
                      <a:endParaRPr sz="20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22-12-29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~22-12-30</a:t>
                      </a:r>
                      <a:endParaRPr sz="1600" b="0" i="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262626"/>
                          </a:solidFill>
                          <a:latin typeface="+mn-ea"/>
                          <a:ea typeface="+mn-ea"/>
                          <a:cs typeface="M PLUS 1"/>
                          <a:sym typeface="M PLUS 1"/>
                        </a:rPr>
                        <a:t>- Security 설정, 오류 수정, 기능 보강</a:t>
                      </a:r>
                      <a:endParaRPr sz="1800" u="none" strike="noStrike" cap="none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 dirty="0">
                        <a:solidFill>
                          <a:srgbClr val="262626"/>
                        </a:solidFill>
                        <a:latin typeface="+mn-ea"/>
                        <a:ea typeface="+mn-ea"/>
                        <a:cs typeface="M PLUS 1"/>
                        <a:sym typeface="M PLUS 1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5" name="Google Shape;155;p9"/>
          <p:cNvSpPr txBox="1"/>
          <p:nvPr/>
        </p:nvSpPr>
        <p:spPr>
          <a:xfrm>
            <a:off x="144965" y="188511"/>
            <a:ext cx="72340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M PLUS 1"/>
                <a:sym typeface="M PLUS 1"/>
              </a:rPr>
              <a:t>03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M PLUS 1"/>
              <a:sym typeface="M PLUS 1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854928" y="152829"/>
            <a:ext cx="393320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262626"/>
                </a:solidFill>
                <a:latin typeface="+mj-ea"/>
                <a:ea typeface="+mj-ea"/>
                <a:cs typeface="M PLUS 1"/>
                <a:sym typeface="M PLUS 1"/>
              </a:rPr>
              <a:t>프로젝트 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868375" y="575998"/>
            <a:ext cx="27506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+mn-ea"/>
                <a:ea typeface="+mn-ea"/>
                <a:cs typeface="M PLUS 1"/>
                <a:sym typeface="M PLUS 1"/>
              </a:rPr>
              <a:t>프로젝트 수행 과정</a:t>
            </a:r>
            <a:endParaRPr sz="1600" b="0" i="0" u="none" strike="noStrike" cap="none">
              <a:solidFill>
                <a:schemeClr val="dk1"/>
              </a:solidFill>
              <a:latin typeface="+mn-ea"/>
              <a:ea typeface="+mn-ea"/>
              <a:cs typeface="M PLUS 1"/>
              <a:sym typeface="M PLUS 1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24" y="6643217"/>
            <a:ext cx="1218807" cy="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743" y="269966"/>
            <a:ext cx="643690" cy="21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사용자 지정 3">
      <a:majorFont>
        <a:latin typeface="Rounded Mplus 1c Bold"/>
        <a:ea typeface="나눔스퀘어 ExtraBold"/>
        <a:cs typeface=""/>
      </a:majorFont>
      <a:minorFont>
        <a:latin typeface="Rounded Mplus 1c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1087</Words>
  <Application>Microsoft Office PowerPoint</Application>
  <PresentationFormat>와이드스크린</PresentationFormat>
  <Paragraphs>344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Rounded Mplus 1c</vt:lpstr>
      <vt:lpstr>Malgun Gothic</vt:lpstr>
      <vt:lpstr>나눔스퀘어 ExtraBold</vt:lpstr>
      <vt:lpstr>M PLUS 1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</cp:lastModifiedBy>
  <cp:revision>49</cp:revision>
  <dcterms:created xsi:type="dcterms:W3CDTF">2022-08-02T00:37:12Z</dcterms:created>
  <dcterms:modified xsi:type="dcterms:W3CDTF">2022-12-30T07:39:29Z</dcterms:modified>
</cp:coreProperties>
</file>